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56" r:id="rId3"/>
    <p:sldId id="350" r:id="rId4"/>
    <p:sldId id="355" r:id="rId5"/>
    <p:sldId id="382" r:id="rId6"/>
    <p:sldId id="356" r:id="rId7"/>
    <p:sldId id="358" r:id="rId8"/>
    <p:sldId id="359" r:id="rId9"/>
    <p:sldId id="360" r:id="rId10"/>
    <p:sldId id="361" r:id="rId11"/>
    <p:sldId id="387" r:id="rId12"/>
    <p:sldId id="364" r:id="rId13"/>
    <p:sldId id="376" r:id="rId14"/>
    <p:sldId id="365" r:id="rId15"/>
    <p:sldId id="367" r:id="rId16"/>
    <p:sldId id="368" r:id="rId17"/>
    <p:sldId id="369" r:id="rId18"/>
    <p:sldId id="370" r:id="rId19"/>
    <p:sldId id="371" r:id="rId20"/>
    <p:sldId id="372" r:id="rId21"/>
    <p:sldId id="375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0"/>
            <p14:sldId id="355"/>
            <p14:sldId id="382"/>
            <p14:sldId id="356"/>
            <p14:sldId id="358"/>
            <p14:sldId id="359"/>
            <p14:sldId id="360"/>
            <p14:sldId id="361"/>
            <p14:sldId id="387"/>
            <p14:sldId id="364"/>
            <p14:sldId id="376"/>
            <p14:sldId id="365"/>
            <p14:sldId id="367"/>
            <p14:sldId id="368"/>
            <p14:sldId id="369"/>
            <p14:sldId id="370"/>
            <p14:sldId id="371"/>
            <p14:sldId id="372"/>
            <p14:sldId id="3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 autoAdjust="0"/>
    <p:restoredTop sz="75264" autoAdjust="0"/>
  </p:normalViewPr>
  <p:slideViewPr>
    <p:cSldViewPr snapToGrid="0" snapToObjects="1">
      <p:cViewPr varScale="1">
        <p:scale>
          <a:sx n="86" d="100"/>
          <a:sy n="86" d="100"/>
        </p:scale>
        <p:origin x="1698" y="72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各位老师下午好，我是许聪颖，导师陈碧欢老师。我的论文题目是：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对于安全服务用户来说，这会给漏洞的及时检测和修复带来 较大困难。这体现出当前开源软件漏洞数据库的不足，以及利用自动化补 丁识别方法完善漏洞数据的需求。 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基于经验研究的发现，本文设计了一个名为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的自动化开源软件漏洞的补丁识别方法。该方法可用于识别代码提交类型的补丁，并构建一对多的漏洞补丁映射关系。该方法的核心思想是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漏洞 补丁会在讨论和解决漏洞的、多种来源的漏洞公告、分析报告等参考链接中被 频繁地提及和引用。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因此，本文首先设计了一种基于多知识源的漏洞参考链接网络，再从该网络中选出具有最高置信度和连通度的补丁节点作为结果，并基于选定的补丁进行补丁扩展，从而构建一对多的漏洞补丁映射关系。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的准确性，本节将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分别与三种基于启发式规则的 方法和两个商业漏洞数据库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进行比较。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去除某一知识源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去除网络构建步骤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去除补丁选择步骤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去除基于连通度和置信度的补丁选择方法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去除基于连通度或置信度的补丁选择方法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	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变更基于连通度的方法设置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5.4.4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去除补丁扩增步骤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本小节将评估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的准确性对参数的敏感性，及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中参数设置合 理性。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中有两个可配置的参数，分别是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步骤一网络构建时网络 深度限制的设置，以及步骤三补丁扩增时的相关代码提交时间跨度的设定。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综上，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的准确率对两个可配置参数的变化不是非常敏感，且网络深度参数设置为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层、提交时间跨度设置为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天时效果相对最优。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在更大范围开源软件漏洞上的表现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即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的通用性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 本节还另外构建了两个漏洞数据集。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第一个数据集共有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3,185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 漏洞。第二个数据集为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共有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5,468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在实际工作场景下的实用性。在实际工作中，安全专家在使用较准确的自动工具识别到补丁后，他们仍然需要对补丁进行多次确 认，以确保补丁的准确性。为了评估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在这种使用场景中的实用性，本文 开展了一项用户研究，对比分析用户在有和没有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的辅助下找到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 洞补丁的用时和准确性。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本文从准确性、削弱性、敏感度、通用性及实用性五个方面评估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TRACER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进 行了评估。结果表明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0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每一页的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还没有修改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经验研究的结论放大？（类似于实验中的结论放大？）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1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论文主要有五个部分，</a:t>
            </a:r>
            <a:r>
              <a:rPr kumimoji="1" lang="en-US" altLang="zh-CN" dirty="0"/>
              <a:t>…</a:t>
            </a:r>
            <a:r>
              <a:rPr lang="zh-CN" altLang="en-US" dirty="0"/>
              <a:t>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的经验研究 </a:t>
            </a:r>
            <a:r>
              <a:rPr lang="en-US" altLang="zh-CN" dirty="0">
                <a:solidFill>
                  <a:srgbClr val="FF0000"/>
                </a:solidFill>
              </a:rPr>
              <a:t>…</a:t>
            </a:r>
            <a:r>
              <a:rPr lang="zh-CN" altLang="en-US" dirty="0"/>
              <a:t>漏洞补丁查找的。。以及针对本文方法的实验评级，最后为总结与展望。。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得益于开源社区的蓬勃发展，开源软件被广泛使用，以节省开发时间，加快开发速度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[1]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。然而，近些年开源软件中所暴露的漏洞越来越多，伴随着开发效率的提高，</a:t>
            </a:r>
            <a:r>
              <a:rPr lang="zh-CN" altLang="en-US" dirty="0">
                <a:latin typeface="微软雅黑" panose="020B0503020204020204" pitchFamily="34" charset="-122"/>
              </a:rPr>
              <a:t>大量安全漏洞被引入软件系统。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据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公司发布的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显示，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的应用程序都使用了开源软件，高达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84%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的应用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含有开源软件漏洞。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针对这一问题，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NVD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等多个漏洞数据库被构建。基于漏洞软件名、漏洞补丁等知识，进行 漏洞检测、漏洞影响分析、漏洞修复等深度安全维护工作。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已有的漏洞数据库中的补丁知识尚未被系统 地研究和评估，目前尚不清楚现有漏洞数据库中补丁的质量情况。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已有的补丁查找方法多是基于启发式规则或人工查找。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下面介绍：针对。。。</a:t>
            </a:r>
            <a:endParaRPr lang="en-US" altLang="zh-CN" dirty="0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针对开源软件漏洞补丁的经验研究，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该研究的目的是：探究当前商业漏洞数据库中开源软件漏洞补丁的质量和特征。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我们从五个方面、设计了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个研究问题：包括补丁覆盖度分析、补丁一致性分析、补丁类型分析、补丁映射关系 以及补丁准确性分析。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在数据准备部分，我们首先调研了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个商业公司的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，从中选取两个作为研究对象。共收集到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OSS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vul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，用于：覆盖率和一致性分析。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此外，基于两个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的交集，通过人工，构建了包含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1295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个漏洞及其补丁的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，用于：补丁类型、映射和准确性分析。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上述研究问题中，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用来评估漏洞数据库中开源软件漏洞的补丁缺失情 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用来评估不同漏洞数据库间漏洞补丁的不一致情况，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用来 表征常见的补丁类型以及开源漏洞及其补丁之间的映射关系，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可用来评估 不同漏洞数据库中漏洞补丁的准确性。总得来说，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的结果旨 在从不同的角度评估补丁质量，并挖掘出对自动化补丁识别方法的需求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;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旨在从不同角度捕捉开源软件漏洞补丁的特征，并为自动化补丁识别方法 的设计提供启发。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研究发现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:(1)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商业漏洞数据库中开源软件漏洞补丁的质 量并不理想。补丁缺失情况较为普遍，商业数据库中漏洞补丁覆盖率仅为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左右。对于有多个补丁的漏洞，商业数据库经常会遗漏部分补丁。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(2)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开源软件 漏洞补丁在类型、映射关系方面有一定的特殊性。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93.7%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的补丁类型都是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GitHub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的代码提交，且超过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40%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的漏洞与其补丁是一对多的映射关系。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结果发现，两个商业数据库中补丁的覆盖率仅有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45%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10070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的漏洞中，仅有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4602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的漏洞有补丁信息。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两个商业数据库中补丁信息的一致性也仅有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19%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，不一致的原因可能是提供的补丁不全，或是补丁不准。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这也极大地吸引我们进行下文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准确性地验证。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RQ1—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补丁覆盖率分析，旨在评估漏洞数据库中开源软件漏洞的补丁缺失 情况。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由此可见，数据库 𝐷𝐵𝐴 和 𝐷𝐵𝐵 中开源软件漏洞的补丁覆盖率都比较低，仅 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41.8%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41.2%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，这说明开源软件漏洞补丁缺失情况较为普遍。同时，这也体 现出自动化补丁识别方法的必要性，可用于填补数据库中缺失的补丁。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1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RQ3—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补丁类型分析，旨在表征开源软件漏洞的补丁类型。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RQ2—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补丁一致性分析，旨在评估不同漏洞数据库间漏洞补丁的不一致情 况。补丁不一致分为，存在性不一致和内容不一致两种情况。存在性不一 致是指，某一个数据库存在该漏洞的补丁，而另一个数据库却不存在该漏洞，或 是存在该漏洞却不存在相关补丁。内容不一致是指，两个数据库都存在该漏洞的 补丁，但它们的补丁集并不完全一致，可以是包含关系或非包含关系。 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𝐷𝐵𝐴 和 𝐷𝐵𝐵 间存在较多的补丁不一致情况，这很可能是由 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补丁不准确所导致，进而表明数据库中补丁的准确性需要进一步评估。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对于漏洞数据库用户来说，这会给 漏洞的及时检测和修复带来较大困难。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20% = 41.1%</a:t>
            </a:r>
            <a:r>
              <a:rPr lang="zh-CN" altLang="en-US" dirty="0"/>
              <a:t>的多补丁漏洞</a:t>
            </a:r>
            <a:r>
              <a:rPr lang="en-US" altLang="zh-CN" dirty="0"/>
              <a:t>*0.5</a:t>
            </a:r>
            <a:r>
              <a:rPr lang="zh-CN" altLang="en-US" dirty="0"/>
              <a:t>的召回率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5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16.png"/><Relationship Id="rId1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zh-CN" altLang="en-US" sz="3800" dirty="0">
                <a:latin typeface="+mj-lt"/>
              </a:rPr>
              <a:t>基于多源知识的开源软件漏洞的补丁识别方法</a:t>
            </a:r>
            <a:endParaRPr lang="en-US" altLang="zh-CN" sz="3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6913" y="4639196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2D8F4F-8DF4-487A-A233-38C1FC91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07" y="1714705"/>
            <a:ext cx="4374993" cy="218987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2.3</a:t>
            </a:r>
            <a:r>
              <a:rPr kumimoji="1" lang="zh-CN" altLang="en-US" dirty="0">
                <a:cs typeface="Times New Roman" panose="02020603050405020304" pitchFamily="18" charset="0"/>
              </a:rPr>
              <a:t> 研究发现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商业漏洞数据库中漏洞补丁质量并不理想  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开源软件漏洞补丁在类型、映射关系方面有一定的特殊性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BF71C-B573-4DF2-B388-F34D9EF5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31" y="1751308"/>
            <a:ext cx="4848963" cy="2280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9DEABE-5970-4449-8C66-C1E40D55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50" y="4669584"/>
            <a:ext cx="4731644" cy="20666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98156" y="5021617"/>
            <a:ext cx="43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难点：</a:t>
            </a:r>
            <a:r>
              <a:rPr lang="zh-CN" altLang="en-US" dirty="0"/>
              <a:t>设计有效的自动化补丁查找方法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799352" y="5344783"/>
            <a:ext cx="805219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0299229" cy="275125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22290" y="4120014"/>
            <a:ext cx="6280822" cy="2547486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670316" y="4290816"/>
            <a:ext cx="604973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98156" y="4465957"/>
            <a:ext cx="40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必要性：</a:t>
            </a:r>
            <a:r>
              <a:rPr lang="zh-CN" altLang="en-US" dirty="0">
                <a:latin typeface="微软雅黑" panose="020B0503020204020204" pitchFamily="34" charset="-122"/>
              </a:rPr>
              <a:t>使用自动化工具完善漏洞库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6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6" grpId="0" animBg="1"/>
      <p:bldP spid="18" grpId="0" animBg="1"/>
      <p:bldP spid="21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开源软件漏洞的补丁识别方法 </a:t>
            </a:r>
          </a:p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8474719-4361-49EC-87EA-286B8FD5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93" y="1588630"/>
            <a:ext cx="8677275" cy="290513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开源软件漏洞的补丁识别方法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en-US" altLang="zh-CN" sz="2400" dirty="0"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92122" y="174029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核心思想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漏洞补丁会在讨论和解决漏洞的、多种来源的漏洞公告、分析报告等参考链接中被频繁地提及和引用。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451596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724625" y="4971146"/>
            <a:ext cx="702078" cy="262873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596933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样例展示</a:t>
            </a: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4996659" cy="2373032"/>
          </a:xfrm>
        </p:spPr>
        <p:txBody>
          <a:bodyPr/>
          <a:lstStyle/>
          <a:p>
            <a:r>
              <a:rPr lang="zh-CN" altLang="en-US" sz="4800" dirty="0"/>
              <a:t>实验评估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准确性评估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5721271" y="3627626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VS. </a:t>
            </a:r>
            <a:r>
              <a:rPr lang="zh-CN" altLang="en-US" dirty="0"/>
              <a:t>启发式规则，</a:t>
            </a:r>
            <a:r>
              <a:rPr lang="en" altLang="zh-CN" dirty="0"/>
              <a:t>TRACER </a:t>
            </a:r>
            <a:r>
              <a:rPr lang="zh-CN" altLang="en-US" dirty="0"/>
              <a:t>显著提高覆盖率和 </a:t>
            </a:r>
            <a:r>
              <a:rPr lang="en" altLang="zh-CN" dirty="0"/>
              <a:t>F1 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6BA6E-CDF1-7647-AFBA-485F4305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9" y="1751308"/>
            <a:ext cx="4382747" cy="495136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036FC0-E780-45FC-BA23-C8FC8178099B}"/>
              </a:ext>
            </a:extLst>
          </p:cNvPr>
          <p:cNvSpPr/>
          <p:nvPr/>
        </p:nvSpPr>
        <p:spPr>
          <a:xfrm flipV="1">
            <a:off x="2012533" y="337320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2C4D30-A84B-4A40-9272-8451FF4984D8}"/>
              </a:ext>
            </a:extLst>
          </p:cNvPr>
          <p:cNvSpPr/>
          <p:nvPr/>
        </p:nvSpPr>
        <p:spPr>
          <a:xfrm flipV="1">
            <a:off x="3698458" y="338029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5442CBB-EDD0-46FF-9A71-3251C8DFE994}"/>
              </a:ext>
            </a:extLst>
          </p:cNvPr>
          <p:cNvSpPr/>
          <p:nvPr/>
        </p:nvSpPr>
        <p:spPr>
          <a:xfrm flipV="1">
            <a:off x="2012533" y="4993092"/>
            <a:ext cx="521117" cy="22995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DCFACC-1557-444C-8AB8-2F8E83E2215C}"/>
              </a:ext>
            </a:extLst>
          </p:cNvPr>
          <p:cNvSpPr/>
          <p:nvPr/>
        </p:nvSpPr>
        <p:spPr>
          <a:xfrm flipV="1">
            <a:off x="3689809" y="5003544"/>
            <a:ext cx="521117" cy="209046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AE7A54-5CF8-40D4-B610-6DF599B5F792}"/>
              </a:ext>
            </a:extLst>
          </p:cNvPr>
          <p:cNvSpPr/>
          <p:nvPr/>
        </p:nvSpPr>
        <p:spPr>
          <a:xfrm flipV="1">
            <a:off x="3333643" y="336765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576365-2D7A-4086-8EC7-D0267B828AD6}"/>
              </a:ext>
            </a:extLst>
          </p:cNvPr>
          <p:cNvSpPr/>
          <p:nvPr/>
        </p:nvSpPr>
        <p:spPr>
          <a:xfrm flipV="1">
            <a:off x="5014664" y="336765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426889A-F451-490E-942D-67ECDBB51460}"/>
              </a:ext>
            </a:extLst>
          </p:cNvPr>
          <p:cNvSpPr/>
          <p:nvPr/>
        </p:nvSpPr>
        <p:spPr>
          <a:xfrm flipV="1">
            <a:off x="5010368" y="5003300"/>
            <a:ext cx="267415" cy="198171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A1DEE6-AC3E-4811-B470-2B6C597CC79F}"/>
              </a:ext>
            </a:extLst>
          </p:cNvPr>
          <p:cNvSpPr/>
          <p:nvPr/>
        </p:nvSpPr>
        <p:spPr>
          <a:xfrm flipV="1">
            <a:off x="3338320" y="5003351"/>
            <a:ext cx="267415" cy="217987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F08FE35-7640-4BD0-9DC3-421577104AA7}"/>
              </a:ext>
            </a:extLst>
          </p:cNvPr>
          <p:cNvSpPr/>
          <p:nvPr/>
        </p:nvSpPr>
        <p:spPr>
          <a:xfrm flipV="1">
            <a:off x="3338320" y="6454504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8C55866-05EA-4EFA-8E5B-AF65FF9C9E15}"/>
              </a:ext>
            </a:extLst>
          </p:cNvPr>
          <p:cNvSpPr/>
          <p:nvPr/>
        </p:nvSpPr>
        <p:spPr>
          <a:xfrm flipV="1">
            <a:off x="5014664" y="6427433"/>
            <a:ext cx="267415" cy="1981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5786186" y="4628307"/>
            <a:ext cx="607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具有较高准确性，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可用于补充现有漏洞数据库缺失的漏洞补丁数据。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ED164-838A-55F3-589E-34356C2C4734}"/>
              </a:ext>
            </a:extLst>
          </p:cNvPr>
          <p:cNvSpPr txBox="1"/>
          <p:nvPr/>
        </p:nvSpPr>
        <p:spPr>
          <a:xfrm>
            <a:off x="6336108" y="2653592"/>
            <a:ext cx="47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基于经验研究中，人工收集的深度数据集 </a:t>
            </a:r>
            <a:r>
              <a:rPr lang="en-US" altLang="zh-CN" dirty="0"/>
              <a:t>(Ground Truth: 1295 Vul. with Patches)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/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VS. </a:t>
                </a:r>
                <a:r>
                  <a:rPr lang="zh-CN" altLang="en-US" dirty="0"/>
                  <a:t>商业库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" altLang="zh-CN" dirty="0"/>
                  <a:t>TRACER </a:t>
                </a:r>
                <a:r>
                  <a:rPr lang="zh-CN" altLang="en-US" dirty="0"/>
                  <a:t>有更为显着的召回率，略低的精确率和覆盖率。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DEC3E1-0413-7363-3328-9D90AA31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86" y="5781561"/>
                <a:ext cx="5968375" cy="646331"/>
              </a:xfrm>
              <a:prstGeom prst="rect">
                <a:avLst/>
              </a:prstGeom>
              <a:blipFill>
                <a:blip r:embed="rId4"/>
                <a:stretch>
                  <a:fillRect l="-613" t="-4717" r="-469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E08033F6-9CCF-C4D7-F37E-797AD43F6BEE}"/>
              </a:ext>
            </a:extLst>
          </p:cNvPr>
          <p:cNvSpPr/>
          <p:nvPr/>
        </p:nvSpPr>
        <p:spPr>
          <a:xfrm>
            <a:off x="5360655" y="3709958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BAB3AD-A4EC-0501-4EF4-2FCC5C934721}"/>
              </a:ext>
            </a:extLst>
          </p:cNvPr>
          <p:cNvSpPr/>
          <p:nvPr/>
        </p:nvSpPr>
        <p:spPr>
          <a:xfrm>
            <a:off x="5361035" y="5869734"/>
            <a:ext cx="665470" cy="20466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RQ7: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削弱性分析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中不同环节的贡献度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120EA-5192-104C-AE1A-CDFCE853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" y="1751308"/>
            <a:ext cx="4221223" cy="495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4A02A-36F5-5440-951D-BB0CCED1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14" y="1783393"/>
            <a:ext cx="4100453" cy="495274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3441C3-7922-4C6F-AFDF-9B5F630F5618}"/>
              </a:ext>
            </a:extLst>
          </p:cNvPr>
          <p:cNvSpPr/>
          <p:nvPr/>
        </p:nvSpPr>
        <p:spPr>
          <a:xfrm flipV="1">
            <a:off x="1566793" y="3253465"/>
            <a:ext cx="521117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1F0A4B-F617-427F-9B3A-6F0295F0AD52}"/>
              </a:ext>
            </a:extLst>
          </p:cNvPr>
          <p:cNvSpPr/>
          <p:nvPr/>
        </p:nvSpPr>
        <p:spPr>
          <a:xfrm flipV="1">
            <a:off x="3166993" y="326055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642ED1-B363-44A3-9B6A-67B511C7FC08}"/>
              </a:ext>
            </a:extLst>
          </p:cNvPr>
          <p:cNvSpPr/>
          <p:nvPr/>
        </p:nvSpPr>
        <p:spPr>
          <a:xfrm flipV="1">
            <a:off x="2821228" y="3247914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0197443-1F3F-4CC0-BBCB-596E6488484C}"/>
              </a:ext>
            </a:extLst>
          </p:cNvPr>
          <p:cNvSpPr/>
          <p:nvPr/>
        </p:nvSpPr>
        <p:spPr>
          <a:xfrm flipV="1">
            <a:off x="4378424" y="324791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29E7338-844A-45CE-9B40-60843FEB3045}"/>
              </a:ext>
            </a:extLst>
          </p:cNvPr>
          <p:cNvSpPr/>
          <p:nvPr/>
        </p:nvSpPr>
        <p:spPr>
          <a:xfrm flipV="1">
            <a:off x="1585843" y="478250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87212B-DB6C-45FE-B00C-9B4B4F55BB8B}"/>
              </a:ext>
            </a:extLst>
          </p:cNvPr>
          <p:cNvSpPr/>
          <p:nvPr/>
        </p:nvSpPr>
        <p:spPr>
          <a:xfrm flipV="1">
            <a:off x="2797274" y="4769870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852BD8-1DB1-47F2-BE76-C98B6FD5023C}"/>
              </a:ext>
            </a:extLst>
          </p:cNvPr>
          <p:cNvSpPr/>
          <p:nvPr/>
        </p:nvSpPr>
        <p:spPr>
          <a:xfrm flipV="1">
            <a:off x="3166993" y="4784268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4566585-3139-4976-8A94-302C3FAF015D}"/>
              </a:ext>
            </a:extLst>
          </p:cNvPr>
          <p:cNvSpPr/>
          <p:nvPr/>
        </p:nvSpPr>
        <p:spPr>
          <a:xfrm flipV="1">
            <a:off x="4378424" y="4771629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A4D007-11A8-490A-A927-C8985ACA7BD7}"/>
              </a:ext>
            </a:extLst>
          </p:cNvPr>
          <p:cNvSpPr/>
          <p:nvPr/>
        </p:nvSpPr>
        <p:spPr>
          <a:xfrm flipV="1">
            <a:off x="1609797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3EA7E3-F210-4DE1-A9DE-0D0CB78571EF}"/>
              </a:ext>
            </a:extLst>
          </p:cNvPr>
          <p:cNvSpPr/>
          <p:nvPr/>
        </p:nvSpPr>
        <p:spPr>
          <a:xfrm flipV="1">
            <a:off x="2821228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D7D553E-83A3-4746-BC75-8B007F3FA0AB}"/>
              </a:ext>
            </a:extLst>
          </p:cNvPr>
          <p:cNvSpPr/>
          <p:nvPr/>
        </p:nvSpPr>
        <p:spPr>
          <a:xfrm flipV="1">
            <a:off x="3166993" y="6298914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DFD5A4-0553-414E-A261-BDFEC1A20928}"/>
              </a:ext>
            </a:extLst>
          </p:cNvPr>
          <p:cNvSpPr/>
          <p:nvPr/>
        </p:nvSpPr>
        <p:spPr>
          <a:xfrm flipV="1">
            <a:off x="4378424" y="6286275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EC5E294-780F-49A5-9237-71EF9E8F4BDD}"/>
              </a:ext>
            </a:extLst>
          </p:cNvPr>
          <p:cNvSpPr/>
          <p:nvPr/>
        </p:nvSpPr>
        <p:spPr>
          <a:xfrm flipV="1">
            <a:off x="5732857" y="326199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7C7D78-B7BD-4BEF-AE8F-F6831E56D289}"/>
              </a:ext>
            </a:extLst>
          </p:cNvPr>
          <p:cNvSpPr/>
          <p:nvPr/>
        </p:nvSpPr>
        <p:spPr>
          <a:xfrm flipV="1">
            <a:off x="6944288" y="324935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56FCB82-C2A0-4229-B126-C27927F59491}"/>
              </a:ext>
            </a:extLst>
          </p:cNvPr>
          <p:cNvSpPr/>
          <p:nvPr/>
        </p:nvSpPr>
        <p:spPr>
          <a:xfrm flipV="1">
            <a:off x="7265539" y="3270939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C1E0AD-3801-499E-B524-88E98C151E34}"/>
              </a:ext>
            </a:extLst>
          </p:cNvPr>
          <p:cNvSpPr/>
          <p:nvPr/>
        </p:nvSpPr>
        <p:spPr>
          <a:xfrm flipV="1">
            <a:off x="5736090" y="4771807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F1DFAF3-858C-4296-AC40-C1132853E1EC}"/>
              </a:ext>
            </a:extLst>
          </p:cNvPr>
          <p:cNvSpPr/>
          <p:nvPr/>
        </p:nvSpPr>
        <p:spPr>
          <a:xfrm flipV="1">
            <a:off x="6947521" y="4759168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46F5FF6-3ED9-40D7-9217-732FEDB8CD96}"/>
              </a:ext>
            </a:extLst>
          </p:cNvPr>
          <p:cNvSpPr/>
          <p:nvPr/>
        </p:nvSpPr>
        <p:spPr>
          <a:xfrm flipV="1">
            <a:off x="7268772" y="4780750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943C960-6899-4A0C-B900-0570C8318050}"/>
              </a:ext>
            </a:extLst>
          </p:cNvPr>
          <p:cNvSpPr/>
          <p:nvPr/>
        </p:nvSpPr>
        <p:spPr>
          <a:xfrm flipV="1">
            <a:off x="8480203" y="4768111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3096F0-3577-401C-8A3E-F420D2CF5B5F}"/>
              </a:ext>
            </a:extLst>
          </p:cNvPr>
          <p:cNvSpPr/>
          <p:nvPr/>
        </p:nvSpPr>
        <p:spPr>
          <a:xfrm flipV="1">
            <a:off x="5737871" y="6281623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3BE6CB-F08A-4538-83BF-45759AD79610}"/>
              </a:ext>
            </a:extLst>
          </p:cNvPr>
          <p:cNvSpPr/>
          <p:nvPr/>
        </p:nvSpPr>
        <p:spPr>
          <a:xfrm flipV="1">
            <a:off x="6949302" y="6268984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E1791EA-5515-4392-8432-5BC6D6555CFC}"/>
              </a:ext>
            </a:extLst>
          </p:cNvPr>
          <p:cNvSpPr/>
          <p:nvPr/>
        </p:nvSpPr>
        <p:spPr>
          <a:xfrm flipV="1">
            <a:off x="7270553" y="6290566"/>
            <a:ext cx="521117" cy="336672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F208EE9-44AE-4104-A309-247A5301EC1C}"/>
              </a:ext>
            </a:extLst>
          </p:cNvPr>
          <p:cNvSpPr/>
          <p:nvPr/>
        </p:nvSpPr>
        <p:spPr>
          <a:xfrm flipV="1">
            <a:off x="8481984" y="6277927"/>
            <a:ext cx="267415" cy="351070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AC83FA3-F260-4C2F-946C-733D3CD44FFB}"/>
              </a:ext>
            </a:extLst>
          </p:cNvPr>
          <p:cNvSpPr/>
          <p:nvPr/>
        </p:nvSpPr>
        <p:spPr>
          <a:xfrm flipV="1">
            <a:off x="8469400" y="3245775"/>
            <a:ext cx="267415" cy="351070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3759DE-2282-44A7-A40C-D6FA075362C4}"/>
              </a:ext>
            </a:extLst>
          </p:cNvPr>
          <p:cNvSpPr txBox="1"/>
          <p:nvPr/>
        </p:nvSpPr>
        <p:spPr>
          <a:xfrm>
            <a:off x="8926910" y="4646814"/>
            <a:ext cx="322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知识源、网络构建、补丁选择和补丁扩增等步骤都有一定的贡献度和必要性。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396E1E-4DE3-67A2-C21B-D0597738A471}"/>
              </a:ext>
            </a:extLst>
          </p:cNvPr>
          <p:cNvSpPr txBox="1"/>
          <p:nvPr/>
        </p:nvSpPr>
        <p:spPr>
          <a:xfrm>
            <a:off x="8904903" y="2351276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去除知识源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4DC86F-DC9D-EC13-6465-315CD936A604}"/>
              </a:ext>
            </a:extLst>
          </p:cNvPr>
          <p:cNvSpPr txBox="1"/>
          <p:nvPr/>
        </p:nvSpPr>
        <p:spPr>
          <a:xfrm>
            <a:off x="8904903" y="2843034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弱化网络构建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6E438B-751A-10F5-6EA5-CD8FC7E9D588}"/>
              </a:ext>
            </a:extLst>
          </p:cNvPr>
          <p:cNvSpPr txBox="1"/>
          <p:nvPr/>
        </p:nvSpPr>
        <p:spPr>
          <a:xfrm>
            <a:off x="8926639" y="3334792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弱化补丁选择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50A5CD-9928-2843-CA42-11CB560B1F4A}"/>
              </a:ext>
            </a:extLst>
          </p:cNvPr>
          <p:cNvSpPr txBox="1"/>
          <p:nvPr/>
        </p:nvSpPr>
        <p:spPr>
          <a:xfrm>
            <a:off x="8926639" y="3829920"/>
            <a:ext cx="31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去除补丁扩增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8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敏感度分析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TRACER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对参数配置的敏感性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1731158" y="5187851"/>
            <a:ext cx="763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随着网络层数的增加，网络中将包含更多补丁。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随着代码提交时间跨度的增加，</a:t>
            </a:r>
            <a:r>
              <a:rPr lang="en" altLang="zh-CN" dirty="0"/>
              <a:t>TRACER </a:t>
            </a:r>
            <a:r>
              <a:rPr lang="zh-CN" altLang="en-US" dirty="0"/>
              <a:t>会搜索到更广的代码提交。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DB4E4-50E8-F34A-863E-1C8690EF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" b="50776"/>
          <a:stretch/>
        </p:blipFill>
        <p:spPr>
          <a:xfrm>
            <a:off x="1015715" y="1932610"/>
            <a:ext cx="4005463" cy="2992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C48AE3-65A4-E04D-8F4F-83B9CB97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17" y="1823554"/>
            <a:ext cx="4005463" cy="312149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378C375-CB46-432C-98BB-52DF461E2520}"/>
              </a:ext>
            </a:extLst>
          </p:cNvPr>
          <p:cNvSpPr/>
          <p:nvPr/>
        </p:nvSpPr>
        <p:spPr>
          <a:xfrm>
            <a:off x="3343275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A3F338-62D1-4AF9-8FFE-8BAD7C298061}"/>
              </a:ext>
            </a:extLst>
          </p:cNvPr>
          <p:cNvSpPr/>
          <p:nvPr/>
        </p:nvSpPr>
        <p:spPr>
          <a:xfrm>
            <a:off x="7443988" y="2447925"/>
            <a:ext cx="419100" cy="800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60B5CC-83E6-4DFD-A5BD-796866BD76D2}"/>
              </a:ext>
            </a:extLst>
          </p:cNvPr>
          <p:cNvSpPr txBox="1"/>
          <p:nvPr/>
        </p:nvSpPr>
        <p:spPr>
          <a:xfrm>
            <a:off x="1731158" y="6038237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准确率对参数变化不是非常敏感。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网络深度为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5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、提交时间跨度为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30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天时，效果相对最优。  </a:t>
            </a:r>
          </a:p>
        </p:txBody>
      </p:sp>
    </p:spTree>
    <p:extLst>
      <p:ext uri="{BB962C8B-B14F-4D97-AF65-F5344CB8AC3E}">
        <p14:creationId xmlns:p14="http://schemas.microsoft.com/office/powerpoint/2010/main" val="42145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通用性分析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41617" y="1862838"/>
            <a:ext cx="76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数据集一 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67.7% (2,155/</a:t>
            </a:r>
            <a:r>
              <a:rPr lang="en-US" altLang="zh-CN" dirty="0">
                <a:latin typeface="微软雅黑" panose="020B0503020204020204" pitchFamily="34" charset="-122"/>
              </a:rPr>
              <a:t>3,185</a:t>
            </a:r>
            <a:r>
              <a:rPr lang="en-US" altLang="zh-CN" dirty="0"/>
              <a:t>)</a:t>
            </a:r>
            <a:r>
              <a:rPr lang="zh-CN" altLang="en-US" dirty="0"/>
              <a:t> 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</a:rPr>
              <a:t>数据集二 </a:t>
            </a:r>
            <a:r>
              <a:rPr lang="en-US" altLang="zh-CN" dirty="0"/>
              <a:t>5,468</a:t>
            </a:r>
            <a:r>
              <a:rPr lang="zh-CN" altLang="en-US" dirty="0">
                <a:latin typeface="微软雅黑" panose="020B0503020204020204" pitchFamily="34" charset="-122"/>
              </a:rPr>
              <a:t>个漏洞，</a:t>
            </a:r>
            <a:r>
              <a:rPr lang="en" altLang="zh-CN" dirty="0"/>
              <a:t>TRACER </a:t>
            </a:r>
            <a:r>
              <a:rPr lang="zh-CN" altLang="en-US" dirty="0"/>
              <a:t>补丁覆盖率 </a:t>
            </a:r>
            <a:r>
              <a:rPr lang="en-US" altLang="zh-CN" dirty="0"/>
              <a:t>51.5% (2,816/5,468)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54E09-675C-4B5C-AA2A-91C46CE871BB}"/>
              </a:ext>
            </a:extLst>
          </p:cNvPr>
          <p:cNvGrpSpPr/>
          <p:nvPr/>
        </p:nvGrpSpPr>
        <p:grpSpPr>
          <a:xfrm>
            <a:off x="1052823" y="2819029"/>
            <a:ext cx="7218948" cy="2339533"/>
            <a:chOff x="1072645" y="2539268"/>
            <a:chExt cx="7218948" cy="2339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FB3C1A-9DDE-8940-B708-D996DAF5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645" y="2539268"/>
              <a:ext cx="7218948" cy="2339533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3F854F2-F634-4247-BC48-9C727AEA06C4}"/>
                </a:ext>
              </a:extLst>
            </p:cNvPr>
            <p:cNvSpPr/>
            <p:nvPr/>
          </p:nvSpPr>
          <p:spPr>
            <a:xfrm flipV="1">
              <a:off x="334796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0C6569A-8923-47B8-9AC3-985CCD3387DC}"/>
                </a:ext>
              </a:extLst>
            </p:cNvPr>
            <p:cNvSpPr/>
            <p:nvPr/>
          </p:nvSpPr>
          <p:spPr>
            <a:xfrm flipV="1">
              <a:off x="6262618" y="3782397"/>
              <a:ext cx="521117" cy="35107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EC3856E-2E19-40A1-93C7-8B9111ECED00}"/>
              </a:ext>
            </a:extLst>
          </p:cNvPr>
          <p:cNvSpPr txBox="1"/>
          <p:nvPr/>
        </p:nvSpPr>
        <p:spPr>
          <a:xfrm>
            <a:off x="8857363" y="2016726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覆盖率评估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5A24A-FA78-4BDF-8707-0E5192357F63}"/>
              </a:ext>
            </a:extLst>
          </p:cNvPr>
          <p:cNvSpPr txBox="1"/>
          <p:nvPr/>
        </p:nvSpPr>
        <p:spPr>
          <a:xfrm>
            <a:off x="8857363" y="3988795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准确率评估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2436008" y="5570478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对于更大范围的漏洞，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依旧具有较好的准确率，通用性较好。</a:t>
            </a:r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BEF5C-26B9-114D-8206-360E0240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0" y="2790430"/>
            <a:ext cx="7192378" cy="235894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13F6EFE-7F88-423E-855B-8D6AE4BCE534}"/>
              </a:ext>
            </a:extLst>
          </p:cNvPr>
          <p:cNvSpPr/>
          <p:nvPr/>
        </p:nvSpPr>
        <p:spPr>
          <a:xfrm flipV="1">
            <a:off x="3512792" y="4054967"/>
            <a:ext cx="762968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RQ10: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实用性分析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65391" y="1875865"/>
            <a:ext cx="1054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从国内外多所</a:t>
            </a:r>
            <a:r>
              <a:rPr lang="zh-CN" altLang="en-US" dirty="0">
                <a:solidFill>
                  <a:srgbClr val="FF0000"/>
                </a:solidFill>
              </a:rPr>
              <a:t>高校</a:t>
            </a:r>
            <a:r>
              <a:rPr lang="zh-CN" altLang="en-US" dirty="0"/>
              <a:t>和科技</a:t>
            </a:r>
            <a:r>
              <a:rPr lang="zh-CN" altLang="en-US" dirty="0">
                <a:solidFill>
                  <a:srgbClr val="FF0000"/>
                </a:solidFill>
              </a:rPr>
              <a:t>公司</a:t>
            </a:r>
            <a:r>
              <a:rPr lang="zh-CN" altLang="en-US" dirty="0"/>
              <a:t>共招募了 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名</a:t>
            </a:r>
            <a:r>
              <a:rPr lang="zh-CN" altLang="en-US" dirty="0"/>
              <a:t>实验人员，包括：博士后、博士生、硕士生以及工程师。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随机选取</a:t>
            </a:r>
            <a:r>
              <a:rPr lang="en-US" altLang="zh-CN" dirty="0">
                <a:solidFill>
                  <a:srgbClr val="FF0000"/>
                </a:solidFill>
              </a:rPr>
              <a:t>10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/>
              <a:t>漏洞，</a:t>
            </a:r>
            <a:r>
              <a:rPr lang="zh-CN" altLang="en-US" dirty="0">
                <a:latin typeface="微软雅黑" panose="020B0503020204020204" pitchFamily="34" charset="-122"/>
              </a:rPr>
              <a:t>对比分析在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有无</a:t>
            </a:r>
            <a:r>
              <a:rPr lang="en" altLang="zh-CN" dirty="0">
                <a:latin typeface="微软雅黑" panose="020B0503020204020204" pitchFamily="34" charset="-122"/>
              </a:rPr>
              <a:t>TRACER </a:t>
            </a:r>
            <a:r>
              <a:rPr lang="zh-CN" altLang="en-US" dirty="0">
                <a:latin typeface="微软雅黑" panose="020B0503020204020204" pitchFamily="34" charset="-122"/>
              </a:rPr>
              <a:t>的情况下，用户查找补丁的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用时和准确性</a:t>
            </a:r>
            <a:r>
              <a:rPr lang="zh-CN" altLang="en-US" dirty="0">
                <a:latin typeface="微软雅黑" panose="020B0503020204020204" pitchFamily="34" charset="-122"/>
              </a:rPr>
              <a:t>。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74015AC-5108-41C4-B7F7-5C3BC3869F78}"/>
              </a:ext>
            </a:extLst>
          </p:cNvPr>
          <p:cNvSpPr/>
          <p:nvPr/>
        </p:nvSpPr>
        <p:spPr>
          <a:xfrm flipV="1">
            <a:off x="6301200" y="4062847"/>
            <a:ext cx="762968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3925F59-E95D-41D0-B87A-15CB49422035}"/>
              </a:ext>
            </a:extLst>
          </p:cNvPr>
          <p:cNvSpPr/>
          <p:nvPr/>
        </p:nvSpPr>
        <p:spPr>
          <a:xfrm flipV="1">
            <a:off x="5678857" y="4052881"/>
            <a:ext cx="430675" cy="79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DAE7A4-9235-4DFC-A710-B80CBAA2AC98}"/>
              </a:ext>
            </a:extLst>
          </p:cNvPr>
          <p:cNvSpPr/>
          <p:nvPr/>
        </p:nvSpPr>
        <p:spPr>
          <a:xfrm flipV="1">
            <a:off x="8457740" y="4060761"/>
            <a:ext cx="430675" cy="827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820172" y="5739854"/>
            <a:ext cx="74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有助于用户更准确、更快速地查找到补丁。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3512792" y="5156801"/>
            <a:ext cx="5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用时显著下降，准确性显著提高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9FC5E6-E516-47B4-B324-490A25374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2" b="17904"/>
          <a:stretch/>
        </p:blipFill>
        <p:spPr>
          <a:xfrm>
            <a:off x="7646508" y="4207643"/>
            <a:ext cx="4451025" cy="1607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FA7DC5-FE05-4F00-9345-199FD9CB5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2" b="16535"/>
          <a:stretch/>
        </p:blipFill>
        <p:spPr>
          <a:xfrm>
            <a:off x="3679125" y="4217168"/>
            <a:ext cx="3805458" cy="160792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实验评估 </a:t>
            </a:r>
            <a:r>
              <a:rPr kumimoji="1" lang="en-US" altLang="zh-CN" dirty="0">
                <a:cs typeface="Times New Roman" panose="02020603050405020304" pitchFamily="18" charset="0"/>
              </a:rPr>
              <a:t>&gt; </a:t>
            </a:r>
            <a:r>
              <a:rPr kumimoji="1" lang="zh-CN" altLang="en-US" dirty="0">
                <a:cs typeface="Times New Roman" panose="02020603050405020304" pitchFamily="18" charset="0"/>
              </a:rPr>
              <a:t>结论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794875" y="1252163"/>
            <a:ext cx="995519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本文从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对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TRACER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进行了评估。结果表明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C7A22-BEA2-4123-91A0-22FFD1A5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739"/>
          <a:stretch/>
        </p:blipFill>
        <p:spPr>
          <a:xfrm>
            <a:off x="6078240" y="1866852"/>
            <a:ext cx="3351510" cy="214881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2FB1AA-4F3A-4FC0-B9FA-2EA4F5ACA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45"/>
          <a:stretch/>
        </p:blipFill>
        <p:spPr>
          <a:xfrm>
            <a:off x="94467" y="4207643"/>
            <a:ext cx="3394157" cy="181215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EC512DA-6C3C-451D-B607-665074B2E5BE}"/>
              </a:ext>
            </a:extLst>
          </p:cNvPr>
          <p:cNvGrpSpPr/>
          <p:nvPr/>
        </p:nvGrpSpPr>
        <p:grpSpPr>
          <a:xfrm>
            <a:off x="978396" y="1857576"/>
            <a:ext cx="4574763" cy="2186411"/>
            <a:chOff x="978396" y="1857576"/>
            <a:chExt cx="4574763" cy="2186411"/>
          </a:xfrm>
          <a:effectLst/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F260D7-6458-4C9D-A170-4D6799474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720"/>
            <a:stretch/>
          </p:blipFill>
          <p:spPr>
            <a:xfrm>
              <a:off x="978396" y="1857576"/>
              <a:ext cx="2117229" cy="2186411"/>
            </a:xfrm>
            <a:prstGeom prst="rect">
              <a:avLst/>
            </a:prstGeom>
            <a:effectLst/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78E962C-C3DB-4D6B-89DC-F877957C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280" t="33524" b="46707"/>
            <a:stretch/>
          </p:blipFill>
          <p:spPr>
            <a:xfrm>
              <a:off x="3095624" y="2562224"/>
              <a:ext cx="2457535" cy="43223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D1A85EC-B854-4C46-84B6-2DABF23A70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62" r="1820" b="16073"/>
          <a:stretch/>
        </p:blipFill>
        <p:spPr>
          <a:xfrm>
            <a:off x="810660" y="3104383"/>
            <a:ext cx="4940650" cy="5534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DBB593-B8A0-4AEE-9E7D-F60E05FA69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68"/>
          <a:stretch/>
        </p:blipFill>
        <p:spPr>
          <a:xfrm>
            <a:off x="5753422" y="3146398"/>
            <a:ext cx="4491500" cy="5031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E757A0-A767-4066-9095-3E65524CE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5" t="90341" r="28077" b="2763"/>
          <a:stretch/>
        </p:blipFill>
        <p:spPr>
          <a:xfrm>
            <a:off x="7768041" y="5905665"/>
            <a:ext cx="4145156" cy="2418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5BB0F6-45B2-4A62-999C-F956CF2AD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191" y="5723665"/>
            <a:ext cx="3676686" cy="6371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CB71D0-A896-4DAC-AC1D-762A90A9EE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4302" y="5678404"/>
            <a:ext cx="3734581" cy="4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43FB2C-157C-AB48-BF73-EB42CD993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4856" y="2011116"/>
            <a:ext cx="3690934" cy="1529527"/>
          </a:xfrm>
        </p:spPr>
        <p:txBody>
          <a:bodyPr/>
          <a:lstStyle/>
          <a:p>
            <a:r>
              <a:rPr kumimoji="1" lang="zh-CN" altLang="en-US" sz="6000" dirty="0"/>
              <a:t>目录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518BD3-BCF8-AD41-9595-C7F4BDE6D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212" y="1693799"/>
            <a:ext cx="3989458" cy="634634"/>
          </a:xfrm>
        </p:spPr>
        <p:txBody>
          <a:bodyPr/>
          <a:lstStyle/>
          <a:p>
            <a:r>
              <a:rPr kumimoji="1" lang="en-US" altLang="zh-CN" sz="3600" dirty="0"/>
              <a:t>01</a:t>
            </a:r>
            <a:endParaRPr kumimoji="1" lang="zh-CN" altLang="en-US" sz="36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8CA56F-E033-4C4D-B470-6E4EFF7F3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8853" y="1693799"/>
            <a:ext cx="3655580" cy="634634"/>
          </a:xfrm>
        </p:spPr>
        <p:txBody>
          <a:bodyPr/>
          <a:lstStyle/>
          <a:p>
            <a:r>
              <a:rPr kumimoji="1" lang="zh-CN" altLang="en-US" sz="2800" dirty="0"/>
              <a:t>背景介绍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7E63DC2-BF25-564A-B044-FBCF1A618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212" y="2381093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02</a:t>
            </a:r>
            <a:endParaRPr kumimoji="1" lang="zh-CN" altLang="en-US" sz="36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BF800C-2717-2B4A-91FB-65D6564043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8853" y="2381093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经验研究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BC5AC6B-41F6-CD4B-B79C-70045ABCC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89575" y="3068387"/>
            <a:ext cx="932642" cy="634634"/>
          </a:xfrm>
        </p:spPr>
        <p:txBody>
          <a:bodyPr/>
          <a:lstStyle/>
          <a:p>
            <a:r>
              <a:rPr kumimoji="1" lang="en-US" altLang="zh-CN" sz="3600" dirty="0"/>
              <a:t>03</a:t>
            </a:r>
            <a:endParaRPr kumimoji="1" lang="zh-CN" altLang="en-US" sz="36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C863C8-F977-764E-8A37-DE56036BB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2216" y="3068387"/>
            <a:ext cx="3253563" cy="634634"/>
          </a:xfrm>
        </p:spPr>
        <p:txBody>
          <a:bodyPr anchor="ctr"/>
          <a:lstStyle/>
          <a:p>
            <a:r>
              <a:rPr kumimoji="1" lang="zh-CN" altLang="en-US" sz="2800" dirty="0"/>
              <a:t>方法设计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757656B9-93AF-6240-B5BA-89FEB5BC9D86}"/>
              </a:ext>
            </a:extLst>
          </p:cNvPr>
          <p:cNvSpPr txBox="1">
            <a:spLocks/>
          </p:cNvSpPr>
          <p:nvPr/>
        </p:nvSpPr>
        <p:spPr>
          <a:xfrm>
            <a:off x="7091847" y="375568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04</a:t>
            </a:r>
            <a:endParaRPr kumimoji="1" lang="zh-CN" altLang="en-US" sz="36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A46B7BD0-C4E3-CB40-9409-6B6524B2B902}"/>
              </a:ext>
            </a:extLst>
          </p:cNvPr>
          <p:cNvSpPr txBox="1">
            <a:spLocks/>
          </p:cNvSpPr>
          <p:nvPr/>
        </p:nvSpPr>
        <p:spPr>
          <a:xfrm>
            <a:off x="8018852" y="3703021"/>
            <a:ext cx="3253563" cy="634634"/>
          </a:xfrm>
          <a:prstGeom prst="rect">
            <a:avLst/>
          </a:prstGeom>
        </p:spPr>
        <p:txBody>
          <a:bodyPr anchor="ctr"/>
          <a:lstStyle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实验评估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F4149B9A-C5C5-7842-B36F-E5774BC12992}"/>
              </a:ext>
            </a:extLst>
          </p:cNvPr>
          <p:cNvSpPr txBox="1">
            <a:spLocks/>
          </p:cNvSpPr>
          <p:nvPr/>
        </p:nvSpPr>
        <p:spPr>
          <a:xfrm>
            <a:off x="7107767" y="444297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/>
              <a:t>05</a:t>
            </a:r>
            <a:endParaRPr kumimoji="1" lang="zh-CN" altLang="en-US" sz="3600" dirty="0"/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F30E7D2B-83D1-AE4D-80C4-73037A65DBAA}"/>
              </a:ext>
            </a:extLst>
          </p:cNvPr>
          <p:cNvSpPr txBox="1">
            <a:spLocks/>
          </p:cNvSpPr>
          <p:nvPr/>
        </p:nvSpPr>
        <p:spPr>
          <a:xfrm>
            <a:off x="8024489" y="4390313"/>
            <a:ext cx="3253563" cy="63463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98234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59310" y="1725630"/>
            <a:ext cx="11174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本文开展了一项针对开源软件漏洞补丁</a:t>
            </a:r>
            <a:r>
              <a:rPr lang="zh-CN" altLang="en-US" dirty="0">
                <a:solidFill>
                  <a:srgbClr val="FF0000"/>
                </a:solidFill>
              </a:rPr>
              <a:t>质量和特征的经验研究</a:t>
            </a:r>
            <a:r>
              <a:rPr lang="zh-CN" altLang="en-US" dirty="0"/>
              <a:t>，涵盖补丁覆盖度、补丁一致性、补丁类型、补丁映射关系以及补丁准确性。</a:t>
            </a:r>
            <a:endParaRPr lang="en-US" altLang="zh-CN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:</a:t>
            </a:r>
            <a:r>
              <a:rPr lang="zh-CN" altLang="en-US" dirty="0"/>
              <a:t> 商业漏洞库中补丁的</a:t>
            </a:r>
            <a:r>
              <a:rPr lang="zh-CN" altLang="en-US" dirty="0">
                <a:solidFill>
                  <a:srgbClr val="FF0000"/>
                </a:solidFill>
              </a:rPr>
              <a:t>质量并不理想</a:t>
            </a:r>
            <a:r>
              <a:rPr lang="zh-CN" altLang="en-US" dirty="0"/>
              <a:t>，且漏洞补丁在</a:t>
            </a:r>
            <a:r>
              <a:rPr lang="zh-CN" altLang="en-US" dirty="0">
                <a:solidFill>
                  <a:srgbClr val="FF0000"/>
                </a:solidFill>
              </a:rPr>
              <a:t>类型、映射关系</a:t>
            </a:r>
            <a:r>
              <a:rPr lang="zh-CN" altLang="en-US" dirty="0"/>
              <a:t>方面有特殊性。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基于经验研究的发现，本文提出了</a:t>
            </a:r>
            <a:r>
              <a:rPr lang="zh-CN" altLang="en-US" dirty="0">
                <a:solidFill>
                  <a:srgbClr val="FF0000"/>
                </a:solidFill>
              </a:rPr>
              <a:t>基于多源知识的开源软件漏洞的补丁识别方法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" altLang="zh-CN" dirty="0">
                <a:solidFill>
                  <a:srgbClr val="FF0000"/>
                </a:solidFill>
              </a:rPr>
              <a:t>TRACER)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本文进行大量实验，从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</a:rPr>
              <a:t>准确性、削弱性、敏感度、通用性及实用性</a:t>
            </a:r>
            <a:r>
              <a:rPr lang="zh-CN" altLang="en-US" dirty="0"/>
              <a:t>对</a:t>
            </a:r>
            <a:r>
              <a:rPr lang="en" altLang="zh-CN" dirty="0"/>
              <a:t>TRACER</a:t>
            </a:r>
            <a:r>
              <a:rPr lang="zh-CN" altLang="en-US" dirty="0"/>
              <a:t>进行评估。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总结与展望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本文总结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80551" y="42601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未来展望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4912D-9C99-1B44-9D2F-BF3F12F2C1E7}"/>
              </a:ext>
            </a:extLst>
          </p:cNvPr>
          <p:cNvSpPr txBox="1"/>
          <p:nvPr/>
        </p:nvSpPr>
        <p:spPr>
          <a:xfrm>
            <a:off x="659310" y="4690940"/>
            <a:ext cx="10917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扩增输入类型：</a:t>
            </a:r>
            <a:r>
              <a:rPr lang="en-US" altLang="zh-CN" dirty="0"/>
              <a:t>CVE ID + </a:t>
            </a:r>
            <a:r>
              <a:rPr lang="en" altLang="zh-CN" dirty="0"/>
              <a:t>Advisory ID</a:t>
            </a:r>
            <a:r>
              <a:rPr lang="zh-CN" altLang="en" dirty="0"/>
              <a:t>、</a:t>
            </a:r>
            <a:r>
              <a:rPr lang="en" altLang="zh-CN" dirty="0"/>
              <a:t>Issue ID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扩增知识源：</a:t>
            </a:r>
            <a:r>
              <a:rPr lang="en-US" altLang="zh-CN" dirty="0"/>
              <a:t>NRDG+ CNNVD</a:t>
            </a:r>
            <a:r>
              <a:rPr lang="zh-CN" altLang="en-US" dirty="0"/>
              <a:t>、</a:t>
            </a:r>
            <a:r>
              <a:rPr lang="en-US" altLang="zh-CN" dirty="0"/>
              <a:t>GitHub Advisory</a:t>
            </a:r>
            <a:r>
              <a:rPr lang="en" altLang="zh-CN" dirty="0"/>
              <a:t> </a:t>
            </a:r>
            <a:r>
              <a:rPr lang="en-US" altLang="zh-CN" dirty="0"/>
              <a:t>……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升级补丁选择方法：基于置信度和连通度 </a:t>
            </a:r>
            <a:r>
              <a:rPr lang="en-US" altLang="zh-CN" dirty="0"/>
              <a:t>-&gt; </a:t>
            </a:r>
            <a:r>
              <a:rPr lang="zh-CN" altLang="en-US" dirty="0"/>
              <a:t>基于语义 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76581" y="2181581"/>
            <a:ext cx="6640674" cy="1041761"/>
          </a:xfrm>
        </p:spPr>
        <p:txBody>
          <a:bodyPr/>
          <a:lstStyle/>
          <a:p>
            <a:r>
              <a:rPr kumimoji="1" lang="zh-CN" altLang="en-US" dirty="0"/>
              <a:t>感谢聆听！请您指正！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F290A30-2580-0B4A-B138-0527D0791F44}"/>
              </a:ext>
            </a:extLst>
          </p:cNvPr>
          <p:cNvSpPr txBox="1"/>
          <p:nvPr/>
        </p:nvSpPr>
        <p:spPr>
          <a:xfrm>
            <a:off x="1956913" y="5205997"/>
            <a:ext cx="8278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</a:rPr>
              <a:t>答辩人</a:t>
            </a:r>
            <a:r>
              <a:rPr lang="zh-CN" altLang="en-US" sz="2200" b="1" dirty="0">
                <a:solidFill>
                  <a:schemeClr val="bg1"/>
                </a:solidFill>
              </a:rPr>
              <a:t>：许聪颖</a:t>
            </a:r>
            <a:r>
              <a:rPr lang="en-US" altLang="zh-CN" sz="2200" b="1" dirty="0">
                <a:solidFill>
                  <a:schemeClr val="bg1"/>
                </a:solidFill>
              </a:rPr>
              <a:t>	</a:t>
            </a:r>
            <a:r>
              <a:rPr lang="zh-CN" altLang="en-US" sz="2200" b="1" dirty="0">
                <a:solidFill>
                  <a:schemeClr val="bg1"/>
                </a:solidFill>
              </a:rPr>
              <a:t>导师：陈碧欢</a:t>
            </a:r>
            <a:endParaRPr lang="en-US" altLang="zh-CN" sz="2200" b="1" baseline="30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8D26CC-0E66-DB41-AA90-1243A9437F13}"/>
              </a:ext>
            </a:extLst>
          </p:cNvPr>
          <p:cNvSpPr txBox="1"/>
          <p:nvPr/>
        </p:nvSpPr>
        <p:spPr>
          <a:xfrm>
            <a:off x="188259" y="550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Lucida Sans Unicode" panose="020B0602030504020204" pitchFamily="34" charset="0"/>
              </a:rPr>
              <a:t>硕士学位论文答辩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FCA1D6-CDC6-E144-944B-E78CEEED86F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686867B-13F1-8F46-80A9-22B534DC304F}"/>
              </a:ext>
            </a:extLst>
          </p:cNvPr>
          <p:cNvSpPr txBox="1">
            <a:spLocks/>
          </p:cNvSpPr>
          <p:nvPr/>
        </p:nvSpPr>
        <p:spPr>
          <a:xfrm>
            <a:off x="745300" y="3576265"/>
            <a:ext cx="11051640" cy="14446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+mj-lt"/>
              </a:rPr>
              <a:t>基于多源知识的开源软件漏洞的补丁识别方法</a:t>
            </a:r>
            <a:endParaRPr lang="en-US" altLang="zh-CN" sz="2800" dirty="0">
              <a:latin typeface="+mj-lt"/>
            </a:endParaRPr>
          </a:p>
          <a:p>
            <a:pPr algn="ctr"/>
            <a:r>
              <a:rPr lang="en" altLang="zh-CN" sz="2800" dirty="0"/>
              <a:t>Finding Patches for Open Source Software Vulnerabilities from Multi-Source Knowledge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4C3A27A9-0C47-4BE9-B2C8-A0E3D2923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3012149" y="4287596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53E8A6C-D7E5-4017-8761-431C11DA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404855" y="4477696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D0E85B93-E7E4-46A6-86AE-A0A9BD4B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412" y="4526287"/>
            <a:ext cx="568118" cy="26904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1678295" y="387233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措施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D8093C-3B85-4D3F-9DC1-D36A7322D792}"/>
              </a:ext>
            </a:extLst>
          </p:cNvPr>
          <p:cNvSpPr txBox="1"/>
          <p:nvPr/>
        </p:nvSpPr>
        <p:spPr>
          <a:xfrm>
            <a:off x="2730507" y="2799643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98%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的应用使用开源软件，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84%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的应用含有开源软件漏洞。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[1]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C75126-7E40-4651-A7A2-4C6AAFBB7E6B}"/>
              </a:ext>
            </a:extLst>
          </p:cNvPr>
          <p:cNvGrpSpPr/>
          <p:nvPr/>
        </p:nvGrpSpPr>
        <p:grpSpPr>
          <a:xfrm>
            <a:off x="676716" y="1799814"/>
            <a:ext cx="4458342" cy="861260"/>
            <a:chOff x="2116896" y="1920007"/>
            <a:chExt cx="4458342" cy="86126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62A3B6-D09D-1347-BFD4-0AE0C8DAD523}"/>
                </a:ext>
              </a:extLst>
            </p:cNvPr>
            <p:cNvSpPr txBox="1"/>
            <p:nvPr/>
          </p:nvSpPr>
          <p:spPr>
            <a:xfrm>
              <a:off x="2196906" y="1920007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开源软件被</a:t>
              </a:r>
              <a:r>
                <a:rPr lang="zh-CN" altLang="en-US" dirty="0">
                  <a:solidFill>
                    <a:srgbClr val="FF0000"/>
                  </a:solidFill>
                </a:rPr>
                <a:t>广泛使用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885CA5-FFAA-4CFF-AA06-FA2261235736}"/>
                </a:ext>
              </a:extLst>
            </p:cNvPr>
            <p:cNvSpPr txBox="1"/>
            <p:nvPr/>
          </p:nvSpPr>
          <p:spPr>
            <a:xfrm>
              <a:off x="2116896" y="2411935"/>
              <a:ext cx="437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开源软件安全</a:t>
              </a:r>
              <a:r>
                <a:rPr lang="zh-CN" altLang="en-US" dirty="0">
                  <a:solidFill>
                    <a:srgbClr val="FF0000"/>
                  </a:solidFill>
                </a:rPr>
                <a:t>漏洞越来越多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CD4DE56-2F0F-4885-B2D1-86759A1D0474}"/>
                </a:ext>
              </a:extLst>
            </p:cNvPr>
            <p:cNvSpPr txBox="1"/>
            <p:nvPr/>
          </p:nvSpPr>
          <p:spPr>
            <a:xfrm>
              <a:off x="2116896" y="2103417"/>
              <a:ext cx="4378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+</a:t>
              </a: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4F47501F-1B60-4F99-B697-AF3C978A5E5C}"/>
              </a:ext>
            </a:extLst>
          </p:cNvPr>
          <p:cNvSpPr/>
          <p:nvPr/>
        </p:nvSpPr>
        <p:spPr>
          <a:xfrm>
            <a:off x="5183766" y="2075305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364284" y="2101992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</a:rPr>
              <a:t>大量安全漏洞被引入软件系统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4F382B-3D70-41FA-828B-B6B7C422FCFF}"/>
              </a:ext>
            </a:extLst>
          </p:cNvPr>
          <p:cNvSpPr txBox="1"/>
          <p:nvPr/>
        </p:nvSpPr>
        <p:spPr>
          <a:xfrm>
            <a:off x="795909" y="4872933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漏洞数据库</a:t>
            </a:r>
            <a:br>
              <a:rPr lang="en-US" altLang="zh-CN" dirty="0"/>
            </a:br>
            <a:r>
              <a:rPr lang="zh-CN" altLang="en-US" dirty="0"/>
              <a:t>（漏洞软件名、漏洞补丁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AA0FA8A-C1CA-41BF-9C21-D4266D721F62}"/>
              </a:ext>
            </a:extLst>
          </p:cNvPr>
          <p:cNvSpPr/>
          <p:nvPr/>
        </p:nvSpPr>
        <p:spPr>
          <a:xfrm>
            <a:off x="5183766" y="4883208"/>
            <a:ext cx="800100" cy="3644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241E76-8C25-447B-981C-B281BE31B42E}"/>
              </a:ext>
            </a:extLst>
          </p:cNvPr>
          <p:cNvSpPr txBox="1"/>
          <p:nvPr/>
        </p:nvSpPr>
        <p:spPr>
          <a:xfrm>
            <a:off x="6783384" y="4691959"/>
            <a:ext cx="43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安全维护工作</a:t>
            </a:r>
            <a:endParaRPr lang="en-US" altLang="zh-CN" dirty="0"/>
          </a:p>
          <a:p>
            <a:pPr algn="ctr"/>
            <a:r>
              <a:rPr lang="zh-CN" altLang="en-US" dirty="0"/>
              <a:t>（漏洞检测、漏洞影响分析、漏洞修复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E2971B03-642B-47BF-B108-F11BF78DF108}"/>
              </a:ext>
            </a:extLst>
          </p:cNvPr>
          <p:cNvSpPr txBox="1">
            <a:spLocks/>
          </p:cNvSpPr>
          <p:nvPr/>
        </p:nvSpPr>
        <p:spPr>
          <a:xfrm>
            <a:off x="1653031" y="134778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7" y="6415625"/>
            <a:ext cx="67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</a:rPr>
              <a:t>[1]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Synopsys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公司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开源安全和风险分析报告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》</a:t>
            </a:r>
            <a:r>
              <a:rPr lang="en-US" altLang="zh-CN" sz="1200" dirty="0">
                <a:latin typeface="微软雅黑" panose="020B0503020204020204" pitchFamily="34" charset="-122"/>
              </a:rPr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https://www.synopsys.com/content/dam/synopsys/sig-assets/reports/rep-ossra-2021.pdf</a:t>
            </a:r>
            <a:r>
              <a:rPr lang="en-US" altLang="zh-CN" sz="1200" dirty="0"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843B3D-D725-4C66-A50F-068B23D74AA5}"/>
              </a:ext>
            </a:extLst>
          </p:cNvPr>
          <p:cNvSpPr txBox="1"/>
          <p:nvPr/>
        </p:nvSpPr>
        <p:spPr>
          <a:xfrm>
            <a:off x="2730507" y="5560012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基于漏洞补丁知识，进行深度安全维护工作。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DCC04B-5D39-404B-9587-8A085CC7CBB5}"/>
              </a:ext>
            </a:extLst>
          </p:cNvPr>
          <p:cNvSpPr txBox="1"/>
          <p:nvPr/>
        </p:nvSpPr>
        <p:spPr>
          <a:xfrm>
            <a:off x="4765371" y="450009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4FCA75-FD35-465A-B6A9-FE80D00C7533}"/>
              </a:ext>
            </a:extLst>
          </p:cNvPr>
          <p:cNvSpPr txBox="1"/>
          <p:nvPr/>
        </p:nvSpPr>
        <p:spPr>
          <a:xfrm>
            <a:off x="2783667" y="44906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76D8B1-8CF7-47D2-8697-5A040DB416C1}"/>
              </a:ext>
            </a:extLst>
          </p:cNvPr>
          <p:cNvSpPr txBox="1"/>
          <p:nvPr/>
        </p:nvSpPr>
        <p:spPr>
          <a:xfrm>
            <a:off x="1910630" y="4510584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Picture 12" descr="J on the Beach - Snyk">
            <a:extLst>
              <a:ext uri="{FF2B5EF4-FFF2-40B4-BE49-F238E27FC236}">
                <a16:creationId xmlns:a16="http://schemas.microsoft.com/office/drawing/2014/main" id="{45FCC5D5-9DBE-22F0-5FE8-07A73C60B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4198399" y="4287596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0C94096-F100-CF5D-32B0-3E88F7E06B2F}"/>
              </a:ext>
            </a:extLst>
          </p:cNvPr>
          <p:cNvSpPr txBox="1"/>
          <p:nvPr/>
        </p:nvSpPr>
        <p:spPr>
          <a:xfrm>
            <a:off x="4015764" y="4509540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616251-CABF-49AC-BE08-FDB8072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" y="3905250"/>
            <a:ext cx="4531734" cy="244328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  <a:endParaRPr kumimoji="1" lang="zh-CN" altLang="en-US" sz="1800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599671" y="3297629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</a:t>
            </a:r>
          </a:p>
        </p:txBody>
      </p: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756C89E2-7C81-45B2-B887-7931858EAD7F}"/>
              </a:ext>
            </a:extLst>
          </p:cNvPr>
          <p:cNvSpPr txBox="1">
            <a:spLocks/>
          </p:cNvSpPr>
          <p:nvPr/>
        </p:nvSpPr>
        <p:spPr>
          <a:xfrm>
            <a:off x="4938098" y="1559739"/>
            <a:ext cx="1538902" cy="38264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问题</a:t>
            </a:r>
            <a:endParaRPr kumimoji="1" lang="zh-CN" alt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6477000" y="4256202"/>
            <a:ext cx="4018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补丁知识的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质量和特征研究</a:t>
            </a:r>
            <a:b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</a:b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自动化补丁查找的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方法设计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AF675-2893-4D20-AD4A-5B794A0605BD}"/>
              </a:ext>
            </a:extLst>
          </p:cNvPr>
          <p:cNvSpPr/>
          <p:nvPr/>
        </p:nvSpPr>
        <p:spPr>
          <a:xfrm>
            <a:off x="7241640" y="46291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E6B0B0-867D-4B53-8321-68C7DF073A35}"/>
              </a:ext>
            </a:extLst>
          </p:cNvPr>
          <p:cNvSpPr/>
          <p:nvPr/>
        </p:nvSpPr>
        <p:spPr>
          <a:xfrm>
            <a:off x="3402263" y="4541955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6B4C601-680C-4651-92E5-4CD8A299B93F}"/>
              </a:ext>
            </a:extLst>
          </p:cNvPr>
          <p:cNvSpPr/>
          <p:nvPr/>
        </p:nvSpPr>
        <p:spPr>
          <a:xfrm>
            <a:off x="5239335" y="466725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8813F667-FEBC-4993-A8B2-0BC38E76141E}"/>
              </a:ext>
            </a:extLst>
          </p:cNvPr>
          <p:cNvSpPr/>
          <p:nvPr/>
        </p:nvSpPr>
        <p:spPr>
          <a:xfrm>
            <a:off x="5241390" y="5211648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F6FDE09-A9AF-4685-9617-FE8359E00D0E}"/>
              </a:ext>
            </a:extLst>
          </p:cNvPr>
          <p:cNvSpPr/>
          <p:nvPr/>
        </p:nvSpPr>
        <p:spPr>
          <a:xfrm>
            <a:off x="3402262" y="4976062"/>
            <a:ext cx="1683285" cy="62923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741212"/>
            <a:ext cx="621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漏洞数据库中补丁的质量及特征尚</a:t>
            </a:r>
            <a:r>
              <a:rPr lang="zh-CN" altLang="en-US" dirty="0">
                <a:solidFill>
                  <a:srgbClr val="FF0000"/>
                </a:solidFill>
              </a:rPr>
              <a:t>未被系统地评估和研究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已有的补丁查找方法</a:t>
            </a:r>
            <a:r>
              <a:rPr lang="zh-CN" altLang="en-US" dirty="0">
                <a:solidFill>
                  <a:srgbClr val="FF0000"/>
                </a:solidFill>
              </a:rPr>
              <a:t>通用性较差</a:t>
            </a:r>
            <a:r>
              <a:rPr lang="zh-CN" altLang="en-US" dirty="0"/>
              <a:t>且</a:t>
            </a:r>
            <a:r>
              <a:rPr lang="zh-CN" altLang="en-US" dirty="0">
                <a:solidFill>
                  <a:srgbClr val="FF0000"/>
                </a:solidFill>
              </a:rPr>
              <a:t>人工成本高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026834" y="2271554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D431C4BB-7D8F-B35D-DE42-67785FF9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239318" y="1858421"/>
            <a:ext cx="596793" cy="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5B84F5BB-880E-963E-A5D7-EA6F51D17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875" y="1907012"/>
            <a:ext cx="568118" cy="2690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639909" y="2911754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B0ACD0-3280-0742-B0EB-19CAC937E6D8}"/>
              </a:ext>
            </a:extLst>
          </p:cNvPr>
          <p:cNvSpPr txBox="1"/>
          <p:nvPr/>
        </p:nvSpPr>
        <p:spPr>
          <a:xfrm>
            <a:off x="2618130" y="1871365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745093" y="1891309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213084" y="2271554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601D23-EF23-533D-754F-E35FA49E73AD}"/>
              </a:ext>
            </a:extLst>
          </p:cNvPr>
          <p:cNvSpPr txBox="1"/>
          <p:nvPr/>
        </p:nvSpPr>
        <p:spPr>
          <a:xfrm>
            <a:off x="2030449" y="2493498"/>
            <a:ext cx="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242484"/>
            <a:ext cx="5116518" cy="2373032"/>
          </a:xfrm>
        </p:spPr>
        <p:txBody>
          <a:bodyPr/>
          <a:lstStyle/>
          <a:p>
            <a:r>
              <a:rPr kumimoji="1" lang="zh-CN" altLang="en-US" sz="4800" dirty="0">
                <a:latin typeface="+mj-lt"/>
                <a:cs typeface="Times New Roman" panose="02020603050405020304" pitchFamily="18" charset="0"/>
              </a:rPr>
              <a:t>开源软件漏洞补丁的经验研究 </a:t>
            </a:r>
          </a:p>
          <a:p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538618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560547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561337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508496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513018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621301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689" y="4897598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393137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2.1 </a:t>
            </a:r>
            <a:r>
              <a:rPr kumimoji="1" lang="zh-CN" altLang="en-US" dirty="0">
                <a:cs typeface="Times New Roman" panose="02020603050405020304" pitchFamily="18" charset="0"/>
              </a:rPr>
              <a:t>研究设计及数据准备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研究目的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932C3-5B1F-2E86-A4E2-943864F9D9BB}"/>
              </a:ext>
            </a:extLst>
          </p:cNvPr>
          <p:cNvGrpSpPr/>
          <p:nvPr/>
        </p:nvGrpSpPr>
        <p:grpSpPr>
          <a:xfrm>
            <a:off x="480551" y="2503319"/>
            <a:ext cx="2842342" cy="3119977"/>
            <a:chOff x="480551" y="2503319"/>
            <a:chExt cx="2842342" cy="3119977"/>
          </a:xfrm>
        </p:grpSpPr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E0F36F36-40E3-E246-AA6B-993B1AFF61C2}"/>
                </a:ext>
              </a:extLst>
            </p:cNvPr>
            <p:cNvSpPr txBox="1">
              <a:spLocks/>
            </p:cNvSpPr>
            <p:nvPr/>
          </p:nvSpPr>
          <p:spPr>
            <a:xfrm>
              <a:off x="480551" y="2503319"/>
              <a:ext cx="1820088" cy="432234"/>
            </a:xfrm>
            <a:prstGeom prst="rect">
              <a:avLst/>
            </a:prstGeom>
            <a:ln w="12700" cmpd="sng">
              <a:noFill/>
            </a:ln>
          </p:spPr>
          <p:txBody>
            <a:bodyPr vert="horz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YaHei UI" panose="020B0503020204020204" pitchFamily="3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kumimoji="1" lang="zh-CN" altLang="en-US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研究问题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A32C62-B30F-E64D-8BDE-43ED374772AD}"/>
                </a:ext>
              </a:extLst>
            </p:cNvPr>
            <p:cNvSpPr txBox="1"/>
            <p:nvPr/>
          </p:nvSpPr>
          <p:spPr>
            <a:xfrm>
              <a:off x="598252" y="3037973"/>
              <a:ext cx="272464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RQ1</a:t>
              </a:r>
              <a:r>
                <a:rPr lang="zh-CN" altLang="en-US" dirty="0">
                  <a:latin typeface="微软雅黑" panose="020B0503020204020204" pitchFamily="34" charset="-122"/>
                </a:rPr>
                <a:t> 补丁覆盖率分析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r>
                <a:rPr lang="zh-CN" altLang="en-US" dirty="0">
                  <a:latin typeface="微软雅黑" panose="020B0503020204020204" pitchFamily="34" charset="-122"/>
                </a:rPr>
                <a:t> </a:t>
              </a: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RQ2</a:t>
              </a:r>
              <a:r>
                <a:rPr lang="zh-CN" altLang="en-US" dirty="0">
                  <a:latin typeface="微软雅黑" panose="020B0503020204020204" pitchFamily="34" charset="-122"/>
                </a:rPr>
                <a:t> 补丁一致性分析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RQ3</a:t>
              </a:r>
              <a:r>
                <a:rPr lang="zh-CN" altLang="en-US" dirty="0">
                  <a:latin typeface="微软雅黑" panose="020B0503020204020204" pitchFamily="34" charset="-122"/>
                </a:rPr>
                <a:t> 补丁类型分析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RQ4</a:t>
              </a:r>
              <a:r>
                <a:rPr lang="zh-CN" altLang="en-US" dirty="0">
                  <a:latin typeface="微软雅黑" panose="020B0503020204020204" pitchFamily="34" charset="-122"/>
                </a:rPr>
                <a:t> 补丁映射分析</a:t>
              </a:r>
              <a:br>
                <a:rPr lang="en-US" altLang="zh-CN" dirty="0">
                  <a:latin typeface="微软雅黑" panose="020B0503020204020204" pitchFamily="34" charset="-122"/>
                </a:rPr>
              </a:br>
              <a:endParaRPr lang="en-US" altLang="zh-CN" dirty="0">
                <a:latin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latin typeface="微软雅黑" panose="020B0503020204020204" pitchFamily="34" charset="-122"/>
                </a:rPr>
                <a:t>RQ5</a:t>
              </a:r>
              <a:r>
                <a:rPr lang="zh-CN" altLang="en-US" dirty="0">
                  <a:latin typeface="微软雅黑" panose="020B0503020204020204" pitchFamily="34" charset="-122"/>
                </a:rPr>
                <a:t> 补丁准确性分析</a:t>
              </a:r>
              <a:endParaRPr lang="zh-CN" altLang="en-US" dirty="0"/>
            </a:p>
          </p:txBody>
        </p:sp>
      </p:grp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432353" y="1867548"/>
            <a:ext cx="1602929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数据准备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7" y="1635320"/>
            <a:ext cx="650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探究商业漏洞库中漏洞补丁的质量和特征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813" y="4342170"/>
            <a:ext cx="506543" cy="50654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FF75BD9-AFED-4FFC-FEFD-44030AAE238A}"/>
              </a:ext>
            </a:extLst>
          </p:cNvPr>
          <p:cNvGrpSpPr/>
          <p:nvPr/>
        </p:nvGrpSpPr>
        <p:grpSpPr>
          <a:xfrm>
            <a:off x="7386741" y="3982885"/>
            <a:ext cx="1807291" cy="865828"/>
            <a:chOff x="7386741" y="3982885"/>
            <a:chExt cx="1807291" cy="865828"/>
          </a:xfrm>
        </p:grpSpPr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40CF0CFB-470B-4C4B-98FB-FC5DEA567086}"/>
                </a:ext>
              </a:extLst>
            </p:cNvPr>
            <p:cNvSpPr/>
            <p:nvPr/>
          </p:nvSpPr>
          <p:spPr>
            <a:xfrm rot="16200000">
              <a:off x="8128945" y="3240681"/>
              <a:ext cx="322883" cy="18072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13DF0F8B-8C08-4AB6-8071-4BC894E9C65C}"/>
                </a:ext>
              </a:extLst>
            </p:cNvPr>
            <p:cNvSpPr/>
            <p:nvPr/>
          </p:nvSpPr>
          <p:spPr>
            <a:xfrm rot="5400000">
              <a:off x="8093133" y="4526987"/>
              <a:ext cx="443074" cy="20037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9747" y="3966548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1987" y="4909098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480805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4909098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417091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591218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23965" y="3693906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762921" y="499346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4907416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3" y="3030981"/>
            <a:ext cx="295728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031606"/>
            <a:ext cx="295728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430636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1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补丁覆盖率分析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607981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补丁一致性分析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D6D25-C9FA-DB4B-A1EC-6B2DBC15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19" y="4040215"/>
            <a:ext cx="5694948" cy="177120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8EBA66B-CB91-4683-8D6B-770AB6FACE58}"/>
              </a:ext>
            </a:extLst>
          </p:cNvPr>
          <p:cNvGrpSpPr/>
          <p:nvPr/>
        </p:nvGrpSpPr>
        <p:grpSpPr>
          <a:xfrm>
            <a:off x="5374687" y="1330008"/>
            <a:ext cx="5559432" cy="2407682"/>
            <a:chOff x="713031" y="1631393"/>
            <a:chExt cx="5559432" cy="24076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9B031CA-CF7D-F342-A0EA-637443EA5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9" b="14366"/>
            <a:stretch/>
          </p:blipFill>
          <p:spPr>
            <a:xfrm>
              <a:off x="713031" y="1789408"/>
              <a:ext cx="5559432" cy="224966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829F02-6DC8-41FE-8590-6D2AC7218B5D}"/>
                </a:ext>
              </a:extLst>
            </p:cNvPr>
            <p:cNvSpPr txBox="1"/>
            <p:nvPr/>
          </p:nvSpPr>
          <p:spPr>
            <a:xfrm>
              <a:off x="1175243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DC4EDF-CD73-45BB-B762-FFA5F3D40A25}"/>
                </a:ext>
              </a:extLst>
            </p:cNvPr>
            <p:cNvSpPr txBox="1"/>
            <p:nvPr/>
          </p:nvSpPr>
          <p:spPr>
            <a:xfrm>
              <a:off x="4100322" y="1631393"/>
              <a:ext cx="159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AFA008A-BB71-4945-9BD0-60B88B0C1EA6}"/>
              </a:ext>
            </a:extLst>
          </p:cNvPr>
          <p:cNvSpPr txBox="1"/>
          <p:nvPr/>
        </p:nvSpPr>
        <p:spPr>
          <a:xfrm>
            <a:off x="78888" y="2267578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补丁覆盖率为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(4602/10070)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DE73E0-9348-424D-A64F-6EE41EBECC23}"/>
              </a:ext>
            </a:extLst>
          </p:cNvPr>
          <p:cNvSpPr/>
          <p:nvPr/>
        </p:nvSpPr>
        <p:spPr>
          <a:xfrm>
            <a:off x="5560193" y="5236142"/>
            <a:ext cx="734729" cy="4332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A330CA-8FAF-4453-A6E3-CF1C3CFFBAB7}"/>
              </a:ext>
            </a:extLst>
          </p:cNvPr>
          <p:cNvSpPr txBox="1"/>
          <p:nvPr/>
        </p:nvSpPr>
        <p:spPr>
          <a:xfrm>
            <a:off x="6294922" y="595494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84BA69-6192-4D63-A76E-BFCD72B2097E}"/>
              </a:ext>
            </a:extLst>
          </p:cNvPr>
          <p:cNvSpPr/>
          <p:nvPr/>
        </p:nvSpPr>
        <p:spPr>
          <a:xfrm>
            <a:off x="7062397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ADF5BC-91BB-4911-BFC5-7591C3CF28F0}"/>
              </a:ext>
            </a:extLst>
          </p:cNvPr>
          <p:cNvSpPr/>
          <p:nvPr/>
        </p:nvSpPr>
        <p:spPr>
          <a:xfrm>
            <a:off x="9423079" y="4543318"/>
            <a:ext cx="926571" cy="21660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4A9210-4609-4CE8-B642-E68A8634FC60}"/>
              </a:ext>
            </a:extLst>
          </p:cNvPr>
          <p:cNvSpPr txBox="1"/>
          <p:nvPr/>
        </p:nvSpPr>
        <p:spPr>
          <a:xfrm>
            <a:off x="8040944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不全？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D97F16-C66D-47A3-AF6A-B5D1FEC83553}"/>
              </a:ext>
            </a:extLst>
          </p:cNvPr>
          <p:cNvSpPr txBox="1"/>
          <p:nvPr/>
        </p:nvSpPr>
        <p:spPr>
          <a:xfrm>
            <a:off x="10271046" y="3899955"/>
            <a:ext cx="6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不准？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FF50490-9D9C-42DE-BCEF-35B2E698F67A}"/>
              </a:ext>
            </a:extLst>
          </p:cNvPr>
          <p:cNvSpPr/>
          <p:nvPr/>
        </p:nvSpPr>
        <p:spPr>
          <a:xfrm rot="14073461">
            <a:off x="6140198" y="5806088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B603C76C-9858-4A66-B17B-87C9CE59D1EE}"/>
              </a:ext>
            </a:extLst>
          </p:cNvPr>
          <p:cNvSpPr/>
          <p:nvPr/>
        </p:nvSpPr>
        <p:spPr>
          <a:xfrm rot="7636968">
            <a:off x="7814094" y="4301924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85FB649-6582-459A-BA78-D590437E5C9F}"/>
              </a:ext>
            </a:extLst>
          </p:cNvPr>
          <p:cNvSpPr/>
          <p:nvPr/>
        </p:nvSpPr>
        <p:spPr>
          <a:xfrm rot="7636968">
            <a:off x="10180839" y="4301926"/>
            <a:ext cx="337622" cy="109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/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的补丁一致率为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19.7% (907/4602)</a:t>
                </a:r>
                <a:r>
                  <a:rPr lang="zh-CN" altLang="en-US" b="1" dirty="0"/>
                  <a:t> </a:t>
                </a:r>
                <a:endPara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18AB24-6EFC-476D-BC29-AF16662B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26" y="4637018"/>
                <a:ext cx="4963568" cy="369332"/>
              </a:xfrm>
              <a:prstGeom prst="rect">
                <a:avLst/>
              </a:prstGeom>
              <a:blipFill>
                <a:blip r:embed="rId5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7" grpId="0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补丁类型分析 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B433C081-6B71-D84B-8816-5BA4C6F51013}"/>
              </a:ext>
            </a:extLst>
          </p:cNvPr>
          <p:cNvSpPr txBox="1">
            <a:spLocks/>
          </p:cNvSpPr>
          <p:nvPr/>
        </p:nvSpPr>
        <p:spPr>
          <a:xfrm>
            <a:off x="480551" y="3052625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补丁映射分析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8AC9DA-73E5-445E-97A1-23D8E6F807E5}"/>
              </a:ext>
            </a:extLst>
          </p:cNvPr>
          <p:cNvGrpSpPr/>
          <p:nvPr/>
        </p:nvGrpSpPr>
        <p:grpSpPr>
          <a:xfrm>
            <a:off x="5217800" y="1208942"/>
            <a:ext cx="5694948" cy="1709010"/>
            <a:chOff x="3101706" y="1208942"/>
            <a:chExt cx="5694948" cy="1709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0A7273-1661-5D42-AAAD-C6E4232D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1706" y="1208942"/>
              <a:ext cx="5694948" cy="1709010"/>
            </a:xfrm>
            <a:prstGeom prst="rect">
              <a:avLst/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4BE3B88-E549-4999-9FF1-B8440D927E48}"/>
                </a:ext>
              </a:extLst>
            </p:cNvPr>
            <p:cNvSpPr/>
            <p:nvPr/>
          </p:nvSpPr>
          <p:spPr>
            <a:xfrm>
              <a:off x="4090737" y="1492517"/>
              <a:ext cx="1376412" cy="1368285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5EB1D9-D4BD-4FE4-B4BB-DC7C6CC94F76}"/>
              </a:ext>
            </a:extLst>
          </p:cNvPr>
          <p:cNvGrpSpPr/>
          <p:nvPr/>
        </p:nvGrpSpPr>
        <p:grpSpPr>
          <a:xfrm>
            <a:off x="5959223" y="2882624"/>
            <a:ext cx="4972575" cy="3766146"/>
            <a:chOff x="5959223" y="2749274"/>
            <a:chExt cx="4972575" cy="37661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421B96-0648-3642-90BA-CA9571493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2" b="10954"/>
            <a:stretch/>
          </p:blipFill>
          <p:spPr>
            <a:xfrm>
              <a:off x="5959223" y="2749274"/>
              <a:ext cx="4972575" cy="32991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0AB3BF-B6A1-464D-9C6E-3FB374B6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58" t="89132" r="24354"/>
            <a:stretch/>
          </p:blipFill>
          <p:spPr>
            <a:xfrm>
              <a:off x="7467600" y="6112770"/>
              <a:ext cx="2647485" cy="40265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A65F9-6280-40A3-9421-1AEC2FD2DB0B}"/>
              </a:ext>
            </a:extLst>
          </p:cNvPr>
          <p:cNvSpPr txBox="1"/>
          <p:nvPr/>
        </p:nvSpPr>
        <p:spPr>
          <a:xfrm>
            <a:off x="393213" y="2118621"/>
            <a:ext cx="467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90+%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漏洞补丁都是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代码提交类型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9F12AF-C903-45A0-BDE2-D532F70DE239}"/>
              </a:ext>
            </a:extLst>
          </p:cNvPr>
          <p:cNvSpPr txBox="1"/>
          <p:nvPr/>
        </p:nvSpPr>
        <p:spPr>
          <a:xfrm>
            <a:off x="11064386" y="3057638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一对一单补丁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58A34B-4623-40A4-BA46-3F1EF3C60E43}"/>
              </a:ext>
            </a:extLst>
          </p:cNvPr>
          <p:cNvSpPr txBox="1"/>
          <p:nvPr/>
        </p:nvSpPr>
        <p:spPr>
          <a:xfrm>
            <a:off x="11064385" y="4703012"/>
            <a:ext cx="90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一对多多补丁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94DE141-820E-41BB-9810-82CE5EE563CF}"/>
              </a:ext>
            </a:extLst>
          </p:cNvPr>
          <p:cNvSpPr/>
          <p:nvPr/>
        </p:nvSpPr>
        <p:spPr>
          <a:xfrm>
            <a:off x="6312293" y="3034245"/>
            <a:ext cx="4727182" cy="4784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>
            <a:off x="6312292" y="4231276"/>
            <a:ext cx="4727181" cy="14932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BC8D2-FC0F-4C40-881B-2A2C25F4DCC7}"/>
              </a:ext>
            </a:extLst>
          </p:cNvPr>
          <p:cNvSpPr txBox="1"/>
          <p:nvPr/>
        </p:nvSpPr>
        <p:spPr>
          <a:xfrm>
            <a:off x="480551" y="4094628"/>
            <a:ext cx="51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43.7%(567/1295)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漏洞与补丁为一对一映射关系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063438-29D5-4FC8-9E59-745895C223DF}"/>
              </a:ext>
            </a:extLst>
          </p:cNvPr>
          <p:cNvSpPr txBox="1"/>
          <p:nvPr/>
        </p:nvSpPr>
        <p:spPr>
          <a:xfrm>
            <a:off x="405990" y="4451170"/>
            <a:ext cx="53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41.1%(533/1295)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漏洞与补丁为一对多映射关系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cs typeface="Times New Roman" panose="02020603050405020304" pitchFamily="18" charset="0"/>
              </a:rPr>
              <a:t>开源软件漏洞补丁的经验研究 </a:t>
            </a:r>
            <a:r>
              <a:rPr kumimoji="1" lang="en-US" altLang="zh-CN" dirty="0">
                <a:cs typeface="Times New Roman" panose="02020603050405020304" pitchFamily="18" charset="0"/>
              </a:rPr>
              <a:t>&gt; 2.2</a:t>
            </a:r>
            <a:r>
              <a:rPr kumimoji="1" lang="zh-CN" altLang="en-US" dirty="0">
                <a:cs typeface="Times New Roman" panose="02020603050405020304" pitchFamily="18" charset="0"/>
              </a:rPr>
              <a:t> 研究结果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RQ5:</a:t>
            </a:r>
            <a:r>
              <a:rPr kumimoji="1"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补丁准确性分析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2870-0FC0-9546-A5A2-5773BB3E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20" y="1641648"/>
            <a:ext cx="5836229" cy="324774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908FF0-C3FD-496C-9F8F-836237D8B246}"/>
              </a:ext>
            </a:extLst>
          </p:cNvPr>
          <p:cNvSpPr/>
          <p:nvPr/>
        </p:nvSpPr>
        <p:spPr>
          <a:xfrm flipV="1">
            <a:off x="2012534" y="3481023"/>
            <a:ext cx="7160042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7DC157-76BC-4206-B61B-CAC4B7B1967D}"/>
              </a:ext>
            </a:extLst>
          </p:cNvPr>
          <p:cNvSpPr txBox="1"/>
          <p:nvPr/>
        </p:nvSpPr>
        <p:spPr>
          <a:xfrm>
            <a:off x="1983958" y="3038424"/>
            <a:ext cx="122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单补丁漏洞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06CD1-2998-4755-B7B3-67B68409BAFE}"/>
              </a:ext>
            </a:extLst>
          </p:cNvPr>
          <p:cNvSpPr txBox="1"/>
          <p:nvPr/>
        </p:nvSpPr>
        <p:spPr>
          <a:xfrm>
            <a:off x="1983958" y="3577197"/>
            <a:ext cx="125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多补丁漏洞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F40DD1-B42E-4785-B97A-B0FDD3D1F691}"/>
              </a:ext>
            </a:extLst>
          </p:cNvPr>
          <p:cNvSpPr/>
          <p:nvPr/>
        </p:nvSpPr>
        <p:spPr>
          <a:xfrm flipV="1">
            <a:off x="6279733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44796-E675-4C52-B5EA-47374D72B726}"/>
              </a:ext>
            </a:extLst>
          </p:cNvPr>
          <p:cNvSpPr/>
          <p:nvPr/>
        </p:nvSpPr>
        <p:spPr>
          <a:xfrm flipV="1">
            <a:off x="8194258" y="2879253"/>
            <a:ext cx="521117" cy="569191"/>
          </a:xfrm>
          <a:prstGeom prst="roundRect">
            <a:avLst/>
          </a:prstGeom>
          <a:solidFill>
            <a:srgbClr val="FF0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777B73-795D-4D82-A7C6-E9B91F9AD1CF}"/>
              </a:ext>
            </a:extLst>
          </p:cNvPr>
          <p:cNvSpPr/>
          <p:nvPr/>
        </p:nvSpPr>
        <p:spPr>
          <a:xfrm flipV="1">
            <a:off x="6260683" y="357719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B37C8A-C2EA-48DB-AF05-18462EC64F08}"/>
              </a:ext>
            </a:extLst>
          </p:cNvPr>
          <p:cNvSpPr/>
          <p:nvPr/>
        </p:nvSpPr>
        <p:spPr>
          <a:xfrm flipV="1">
            <a:off x="8194258" y="3568846"/>
            <a:ext cx="521117" cy="794778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057B6F-3DBC-4636-8529-D7E084349DED}"/>
              </a:ext>
            </a:extLst>
          </p:cNvPr>
          <p:cNvSpPr txBox="1"/>
          <p:nvPr/>
        </p:nvSpPr>
        <p:spPr>
          <a:xfrm>
            <a:off x="1983958" y="5228249"/>
            <a:ext cx="830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商业漏洞库具有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较高的精确率，但近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20%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的漏洞补丁不全。</a:t>
            </a:r>
          </a:p>
        </p:txBody>
      </p:sp>
    </p:spTree>
    <p:extLst>
      <p:ext uri="{BB962C8B-B14F-4D97-AF65-F5344CB8AC3E}">
        <p14:creationId xmlns:p14="http://schemas.microsoft.com/office/powerpoint/2010/main" val="4077109380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12613</TotalTime>
  <Words>2872</Words>
  <Application>Microsoft Office PowerPoint</Application>
  <PresentationFormat>宽屏</PresentationFormat>
  <Paragraphs>260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Microsoft YaHei UI</vt:lpstr>
      <vt:lpstr>微软雅黑</vt:lpstr>
      <vt:lpstr>微软雅黑</vt:lpstr>
      <vt:lpstr>Arial</vt:lpstr>
      <vt:lpstr>Calibri</vt:lpstr>
      <vt:lpstr>Cambria Math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1786</cp:revision>
  <cp:lastPrinted>2021-09-27T10:46:17Z</cp:lastPrinted>
  <dcterms:created xsi:type="dcterms:W3CDTF">2015-08-18T02:51:41Z</dcterms:created>
  <dcterms:modified xsi:type="dcterms:W3CDTF">2022-05-19T05:56:14Z</dcterms:modified>
  <cp:category/>
</cp:coreProperties>
</file>